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65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3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2" name="Podtytuł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20" name="Symbol zastępczy stopki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Prostokąt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6" name="Prostokąt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9" name="Schemat blokowy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chemat blokowy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ycinek koł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ierście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Symbol zastępczy tytuł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Symbol zastępczy teks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4" name="Symbol zastępczy daty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15" name="Prostokąt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357290" y="1285860"/>
            <a:ext cx="7406640" cy="1472184"/>
          </a:xfrm>
        </p:spPr>
        <p:txBody>
          <a:bodyPr/>
          <a:lstStyle/>
          <a:p>
            <a:pPr algn="ctr"/>
            <a:r>
              <a:rPr lang="pl-PL" dirty="0" smtClean="0"/>
              <a:t>Opis ról charakterystycznych dla danego koloru kapelusza</a:t>
            </a:r>
            <a:endParaRPr lang="pl-PL" dirty="0"/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357290" y="3143248"/>
            <a:ext cx="7406640" cy="1752600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1031" name="Picture 7" descr="C:\Documents and Settings\mjozwiak\Ustawienia lokalne\Temporary Internet Files\Content.IE5\TOMX5UAW\MC900424014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786058"/>
            <a:ext cx="3429024" cy="386508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Kapelusz czerwony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85852" y="3286124"/>
            <a:ext cx="7498080" cy="339090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endParaRPr lang="pl-PL" sz="2800" dirty="0" smtClean="0"/>
          </a:p>
          <a:p>
            <a:pPr>
              <a:lnSpc>
                <a:spcPct val="150000"/>
              </a:lnSpc>
            </a:pPr>
            <a:r>
              <a:rPr lang="pl-PL" sz="2800" dirty="0" smtClean="0"/>
              <a:t>Osoby</a:t>
            </a:r>
            <a:r>
              <a:rPr lang="pl-PL" sz="2800" dirty="0" smtClean="0"/>
              <a:t>, które zakładają czerwony kapelusz patrzą na </a:t>
            </a:r>
            <a:r>
              <a:rPr lang="pl-PL" sz="2800" dirty="0" smtClean="0"/>
              <a:t>problem </a:t>
            </a:r>
            <a:r>
              <a:rPr lang="pl-PL" sz="2800" dirty="0" smtClean="0"/>
              <a:t>wyłącznie przez pryzmat uczuć osób  zaangażowanych w sytuację problemową, </a:t>
            </a:r>
            <a:r>
              <a:rPr lang="pl-PL" sz="2800" dirty="0" smtClean="0"/>
              <a:t> subiektywnych </a:t>
            </a:r>
            <a:r>
              <a:rPr lang="pl-PL" sz="2800" dirty="0" smtClean="0"/>
              <a:t>wrażeń i przeczuć. 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dirty="0" smtClean="0"/>
              <a:t>Często </a:t>
            </a:r>
            <a:r>
              <a:rPr lang="pl-PL" sz="2800" dirty="0" smtClean="0"/>
              <a:t>opisują przypuszczenia, których nie potrzebuje </a:t>
            </a:r>
            <a:r>
              <a:rPr lang="pl-PL" sz="2800" dirty="0" smtClean="0"/>
              <a:t>uzasadniać</a:t>
            </a:r>
            <a:r>
              <a:rPr lang="pl-PL" sz="2800" dirty="0" smtClean="0"/>
              <a:t>.</a:t>
            </a:r>
            <a:endParaRPr lang="pl-PL" sz="2800" dirty="0"/>
          </a:p>
        </p:txBody>
      </p:sp>
      <p:sp>
        <p:nvSpPr>
          <p:cNvPr id="4" name="Prostokąt 3"/>
          <p:cNvSpPr/>
          <p:nvPr/>
        </p:nvSpPr>
        <p:spPr>
          <a:xfrm>
            <a:off x="3357554" y="1571612"/>
            <a:ext cx="34050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600" dirty="0" smtClean="0"/>
              <a:t>Obrazuje emocje</a:t>
            </a:r>
            <a:endParaRPr lang="pl-PL" sz="3600" dirty="0" smtClean="0"/>
          </a:p>
        </p:txBody>
      </p:sp>
      <p:pic>
        <p:nvPicPr>
          <p:cNvPr id="10242" name="Picture 2" descr="C:\Documents and Settings\mjozwiak\Ustawienia lokalne\Temporary Internet Files\Content.IE5\266XB48M\MC90042408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1857364"/>
            <a:ext cx="1857375" cy="17462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mjozwiak\Ustawienia lokalne\Temporary Internet Files\Content.IE5\RJB9LH4T\MP900405474[1].jpg"/>
          <p:cNvPicPr>
            <a:picLocks noChangeAspect="1" noChangeArrowheads="1"/>
          </p:cNvPicPr>
          <p:nvPr/>
        </p:nvPicPr>
        <p:blipFill>
          <a:blip r:embed="rId2"/>
          <a:srcRect r="11328"/>
          <a:stretch>
            <a:fillRect/>
          </a:stretch>
        </p:blipFill>
        <p:spPr bwMode="auto">
          <a:xfrm>
            <a:off x="5229252" y="285728"/>
            <a:ext cx="3914748" cy="3153461"/>
          </a:xfrm>
          <a:prstGeom prst="rect">
            <a:avLst/>
          </a:prstGeom>
          <a:noFill/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Kapelusz zielony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357290" y="3714752"/>
            <a:ext cx="7498080" cy="27479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000" dirty="0" smtClean="0"/>
              <a:t>Osoby</a:t>
            </a:r>
            <a:r>
              <a:rPr lang="pl-PL" sz="2000" dirty="0" smtClean="0"/>
              <a:t>, które go zakładają mają za zadanie generować nowe </a:t>
            </a:r>
            <a:r>
              <a:rPr lang="pl-PL" sz="2000" dirty="0" smtClean="0"/>
              <a:t>pomysły, prezentować </a:t>
            </a:r>
            <a:r>
              <a:rPr lang="pl-PL" sz="2000" dirty="0" smtClean="0"/>
              <a:t>nowe spojrzenia, będące odpowiedzią na zaistniałą sytuację problemową oraz </a:t>
            </a:r>
            <a:r>
              <a:rPr lang="pl-PL" sz="2000" dirty="0" smtClean="0"/>
              <a:t>poszukiwać </a:t>
            </a:r>
            <a:r>
              <a:rPr lang="pl-PL" sz="2000" dirty="0" smtClean="0"/>
              <a:t>zmian w obrębie </a:t>
            </a:r>
            <a:r>
              <a:rPr lang="pl-PL" sz="2000" dirty="0" smtClean="0"/>
              <a:t>wygenerowanych </a:t>
            </a:r>
            <a:r>
              <a:rPr lang="pl-PL" sz="2000" dirty="0" smtClean="0"/>
              <a:t>wcześniej rozwiązań i problemów.</a:t>
            </a:r>
            <a:endParaRPr lang="pl-PL" sz="2000" dirty="0"/>
          </a:p>
        </p:txBody>
      </p:sp>
      <p:sp>
        <p:nvSpPr>
          <p:cNvPr id="5" name="Prostokąt 4"/>
          <p:cNvSpPr/>
          <p:nvPr/>
        </p:nvSpPr>
        <p:spPr>
          <a:xfrm>
            <a:off x="1428728" y="1714488"/>
            <a:ext cx="49292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 smtClean="0"/>
              <a:t>Obrazuje tworzenie nowych rozwiązań problemów, poszukiwanie nowych możliwości.</a:t>
            </a:r>
            <a:endParaRPr lang="pl-PL" sz="2400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Kapelusz </a:t>
            </a:r>
            <a:r>
              <a:rPr lang="pl-PL" dirty="0" smtClean="0"/>
              <a:t>biały</a:t>
            </a:r>
            <a:endParaRPr lang="pl-PL" dirty="0"/>
          </a:p>
        </p:txBody>
      </p:sp>
      <p:pic>
        <p:nvPicPr>
          <p:cNvPr id="7" name="Symbol zastępczy zawartości 6" descr="biały kapelusz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72198" y="0"/>
            <a:ext cx="2857500" cy="2857500"/>
          </a:xfrm>
        </p:spPr>
      </p:pic>
      <p:sp>
        <p:nvSpPr>
          <p:cNvPr id="4" name="Prostokąt 3"/>
          <p:cNvSpPr/>
          <p:nvPr/>
        </p:nvSpPr>
        <p:spPr>
          <a:xfrm>
            <a:off x="1500166" y="1643050"/>
            <a:ext cx="48077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dirty="0" smtClean="0"/>
              <a:t>Symbolizuje obiektywizm i fakty</a:t>
            </a:r>
            <a:endParaRPr lang="pl-PL" sz="2800" dirty="0"/>
          </a:p>
        </p:txBody>
      </p:sp>
      <p:sp>
        <p:nvSpPr>
          <p:cNvPr id="8" name="Prostokąt 7"/>
          <p:cNvSpPr/>
          <p:nvPr/>
        </p:nvSpPr>
        <p:spPr>
          <a:xfrm>
            <a:off x="1500166" y="3286124"/>
            <a:ext cx="68580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dirty="0" smtClean="0"/>
              <a:t>Osoby, które go zakładają kierują się wyłącznie dostępnymi </a:t>
            </a:r>
            <a:br>
              <a:rPr lang="pl-PL" sz="2000" dirty="0" smtClean="0"/>
            </a:br>
            <a:r>
              <a:rPr lang="pl-PL" sz="2000" dirty="0" smtClean="0"/>
              <a:t>i potwierdzonymi informacjami (np. definicjami, danymi, liczbami, </a:t>
            </a:r>
          </a:p>
          <a:p>
            <a:pPr>
              <a:lnSpc>
                <a:spcPct val="150000"/>
              </a:lnSpc>
            </a:pPr>
            <a:r>
              <a:rPr lang="pl-PL" sz="2000" dirty="0" smtClean="0"/>
              <a:t>statystykami, dokumentami), nie oceniają i nie komentują zaistniałej sytuacji. </a:t>
            </a:r>
          </a:p>
          <a:p>
            <a:pPr>
              <a:lnSpc>
                <a:spcPct val="150000"/>
              </a:lnSpc>
            </a:pPr>
            <a:r>
              <a:rPr lang="pl-PL" sz="2000" dirty="0" smtClean="0"/>
              <a:t>Stanowi przeciwieństwo odpowiedzialnego za emocje kapelusza czerwonego. </a:t>
            </a:r>
            <a:endParaRPr lang="pl-PL" sz="2000" dirty="0"/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Kapelusz żółty</a:t>
            </a:r>
            <a:endParaRPr lang="pl-PL" dirty="0"/>
          </a:p>
        </p:txBody>
      </p:sp>
      <p:pic>
        <p:nvPicPr>
          <p:cNvPr id="6" name="Symbol zastępczy zawartości 5" descr="kapelusz-zolt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18861" y="0"/>
            <a:ext cx="2925139" cy="2071702"/>
          </a:xfrm>
        </p:spPr>
      </p:pic>
      <p:sp>
        <p:nvSpPr>
          <p:cNvPr id="4" name="Prostokąt 3"/>
          <p:cNvSpPr/>
          <p:nvPr/>
        </p:nvSpPr>
        <p:spPr>
          <a:xfrm>
            <a:off x="2285984" y="1571612"/>
            <a:ext cx="43284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600" dirty="0" smtClean="0"/>
              <a:t>symbolizuje optymizm</a:t>
            </a:r>
            <a:endParaRPr lang="pl-PL" sz="3600" dirty="0"/>
          </a:p>
        </p:txBody>
      </p:sp>
      <p:sp>
        <p:nvSpPr>
          <p:cNvPr id="7" name="Prostokąt 6"/>
          <p:cNvSpPr/>
          <p:nvPr/>
        </p:nvSpPr>
        <p:spPr>
          <a:xfrm>
            <a:off x="1357290" y="3143248"/>
            <a:ext cx="72866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dirty="0" smtClean="0"/>
              <a:t>Osoby, które go zakładają dostrzegają wyłącznie pozytywne aspekty każdej sytuacji i rozwiązania. Uzupełnia wypowiedzi czarnego kapelusza,  lecz jest jednocześnie jego przeciwieństwem. </a:t>
            </a:r>
          </a:p>
          <a:p>
            <a:pPr>
              <a:lnSpc>
                <a:spcPct val="150000"/>
              </a:lnSpc>
            </a:pPr>
            <a:r>
              <a:rPr lang="pl-PL" sz="2400" dirty="0" smtClean="0"/>
              <a:t>Cechuje go wiara w sukces oraz skłonność do marzeń. </a:t>
            </a:r>
            <a:endParaRPr lang="pl-PL" sz="2400" dirty="0"/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Kapelusz czarny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357290" y="3429000"/>
            <a:ext cx="7498080" cy="31051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000" dirty="0" smtClean="0"/>
              <a:t>Osoby, które go zakładają dostrzegają wyłącznie </a:t>
            </a:r>
            <a:r>
              <a:rPr lang="pl-PL" sz="2000" dirty="0" smtClean="0"/>
              <a:t>negatywne </a:t>
            </a:r>
            <a:r>
              <a:rPr lang="pl-PL" sz="2000" dirty="0" smtClean="0"/>
              <a:t>aspekty każdej sytuacji i rozwiązania (wady, zagrożenia, słabe strony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i </a:t>
            </a:r>
            <a:r>
              <a:rPr lang="pl-PL" sz="2000" dirty="0" smtClean="0"/>
              <a:t>negatywne </a:t>
            </a:r>
            <a:r>
              <a:rPr lang="pl-PL" sz="2000" dirty="0" smtClean="0"/>
              <a:t>konsekwencje </a:t>
            </a:r>
            <a:r>
              <a:rPr lang="pl-PL" sz="2000" dirty="0" smtClean="0"/>
              <a:t>rozwiązań). </a:t>
            </a:r>
            <a:endParaRPr lang="pl-PL" sz="2000" dirty="0" smtClean="0"/>
          </a:p>
          <a:p>
            <a:pPr>
              <a:lnSpc>
                <a:spcPct val="150000"/>
              </a:lnSpc>
            </a:pPr>
            <a:r>
              <a:rPr lang="pl-PL" sz="2000" dirty="0" smtClean="0"/>
              <a:t>Ma </a:t>
            </a:r>
            <a:r>
              <a:rPr lang="pl-PL" sz="2000" dirty="0" smtClean="0"/>
              <a:t>wyzwolić w innych uczestnikach dyskusji postawę ostrożności. </a:t>
            </a:r>
            <a:endParaRPr lang="pl-PL" sz="2000" dirty="0"/>
          </a:p>
        </p:txBody>
      </p:sp>
      <p:pic>
        <p:nvPicPr>
          <p:cNvPr id="14338" name="Picture 2" descr="C:\Documents and Settings\mjozwiak\Ustawienia lokalne\Temporary Internet Files\Content.IE5\T06O7UB2\MC900235189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500042"/>
            <a:ext cx="2296878" cy="1785950"/>
          </a:xfrm>
          <a:prstGeom prst="rect">
            <a:avLst/>
          </a:prstGeom>
          <a:noFill/>
        </p:spPr>
      </p:pic>
      <p:sp>
        <p:nvSpPr>
          <p:cNvPr id="5" name="Prostokąt 4"/>
          <p:cNvSpPr/>
          <p:nvPr/>
        </p:nvSpPr>
        <p:spPr>
          <a:xfrm>
            <a:off x="1857356" y="1643050"/>
            <a:ext cx="43188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600" dirty="0" smtClean="0"/>
              <a:t>symbolizuje pesymizm</a:t>
            </a:r>
            <a:endParaRPr lang="pl-PL" sz="3600" dirty="0"/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kapelusz-niebies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7275" y="0"/>
            <a:ext cx="4276725" cy="302895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Kapelusz niebieski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85852" y="3071810"/>
            <a:ext cx="7498080" cy="3105152"/>
          </a:xfrm>
        </p:spPr>
        <p:txBody>
          <a:bodyPr>
            <a:normAutofit/>
          </a:bodyPr>
          <a:lstStyle/>
          <a:p>
            <a:r>
              <a:rPr lang="pl-PL" dirty="0" smtClean="0"/>
              <a:t>To </a:t>
            </a:r>
            <a:r>
              <a:rPr lang="pl-PL" dirty="0" smtClean="0"/>
              <a:t>osoby kierujące przebiegiem dyskusji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</a:t>
            </a:r>
            <a:r>
              <a:rPr lang="pl-PL" dirty="0" smtClean="0"/>
              <a:t>dokonujące podsumowania jej </a:t>
            </a:r>
            <a:r>
              <a:rPr lang="pl-PL" dirty="0" smtClean="0"/>
              <a:t>przebiegu</a:t>
            </a:r>
            <a:r>
              <a:rPr lang="pl-PL" dirty="0" smtClean="0"/>
              <a:t>. </a:t>
            </a:r>
            <a:endParaRPr lang="pl-PL" dirty="0" smtClean="0"/>
          </a:p>
          <a:p>
            <a:r>
              <a:rPr lang="pl-PL" dirty="0" smtClean="0"/>
              <a:t>Niebieski </a:t>
            </a:r>
            <a:r>
              <a:rPr lang="pl-PL" dirty="0" smtClean="0"/>
              <a:t>kapelusz obserwuje przebieg dyskusji, dba o ład i kulturę dyskusji oraz </a:t>
            </a:r>
            <a:r>
              <a:rPr lang="pl-PL" dirty="0" smtClean="0"/>
              <a:t>wyciąga </a:t>
            </a:r>
            <a:r>
              <a:rPr lang="pl-PL" dirty="0" smtClean="0"/>
              <a:t>wnioski.</a:t>
            </a:r>
            <a:endParaRPr lang="pl-PL" dirty="0"/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8728" y="3000372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pl-PL" sz="6000" dirty="0" smtClean="0"/>
              <a:t>Dziękuję za uwagę</a:t>
            </a:r>
            <a:endParaRPr lang="pl-PL" sz="6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silenie">
  <a:themeElements>
    <a:clrScheme name="Przesileni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Przesileni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rzesileni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80</TotalTime>
  <Words>168</Words>
  <Application>Microsoft Office PowerPoint</Application>
  <PresentationFormat>Pokaz na ekranie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Przesilenie</vt:lpstr>
      <vt:lpstr>Opis ról charakterystycznych dla danego koloru kapelusza</vt:lpstr>
      <vt:lpstr>Kapelusz czerwony</vt:lpstr>
      <vt:lpstr>Kapelusz zielony</vt:lpstr>
      <vt:lpstr>Kapelusz biały</vt:lpstr>
      <vt:lpstr>Kapelusz żółty</vt:lpstr>
      <vt:lpstr>Kapelusz czarny </vt:lpstr>
      <vt:lpstr>Kapelusz niebieski</vt:lpstr>
      <vt:lpstr>Dziękuję za uwagę</vt:lpstr>
    </vt:vector>
  </TitlesOfParts>
  <Company>UDT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Algorytm postępowania na miejscu wypadku</dc:title>
  <dc:creator>UDT</dc:creator>
  <cp:lastModifiedBy>UDT</cp:lastModifiedBy>
  <cp:revision>31</cp:revision>
  <dcterms:created xsi:type="dcterms:W3CDTF">2013-09-06T09:21:08Z</dcterms:created>
  <dcterms:modified xsi:type="dcterms:W3CDTF">2013-09-06T10:41:28Z</dcterms:modified>
</cp:coreProperties>
</file>